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jpg>
</file>

<file path=ppt/media/image06.jpg>
</file>

<file path=ppt/media/image07.jpg>
</file>

<file path=ppt/media/image08.jpg>
</file>

<file path=ppt/media/image09.jpg>
</file>

<file path=ppt/media/image10.png>
</file>

<file path=ppt/media/image11.png>
</file>

<file path=ppt/media/image12.jpg>
</file>

<file path=ppt/media/image1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c14.supercomputing.org/program/posters" TargetMode="External"/><Relationship Id="rId3" Type="http://schemas.openxmlformats.org/officeDocument/2006/relationships/hyperlink" Target="http://sc14.supercomputing.org/program/posters/poster-fqa" TargetMode="External"/><Relationship Id="rId4" Type="http://schemas.openxmlformats.org/officeDocument/2006/relationships/hyperlink" Target="https://submissions.supercomputing.org/?page=SampleForms" TargetMode="Externa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c14.supercomputing.org/program/posters" TargetMode="External"/><Relationship Id="rId3" Type="http://schemas.openxmlformats.org/officeDocument/2006/relationships/hyperlink" Target="http://sc14.supercomputing.org/program/posters/poster-fqa" TargetMode="External"/><Relationship Id="rId4" Type="http://schemas.openxmlformats.org/officeDocument/2006/relationships/hyperlink" Target="https://submissions.supercomputing.org/?page=SampleForms" TargetMode="Externa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There are pictures of badges in this talk.  Please do not distribute outside of LANL.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LANL only: badges in picture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LANL only: badges in picture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LANL only: badges in picture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LANL only: badges in picture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http://sc14.supercomputing.org/program/posters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http://sc14.supercomputing.org/program/posters/poster-fqa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https://submissions.supercomputing.org/?page=SampleForms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http://sc14.supercomputing.org/program/posters</a:t>
            </a:r>
          </a:p>
          <a:p>
            <a:pPr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http://sc14.supercomputing.org/program/posters/poster-fqa</a:t>
            </a:r>
          </a:p>
          <a:p>
            <a:pPr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https://submissions.supercomputing.org/?page=SampleForms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" name="Shape 9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2" name="Shape 12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buSzPct val="100000"/>
              <a:defRPr sz="1600"/>
            </a:lvl4pPr>
            <a:lvl5pPr>
              <a:spcBef>
                <a:spcPts val="0"/>
              </a:spcBef>
              <a:buSzPct val="100000"/>
              <a:defRPr sz="1600"/>
            </a:lvl5pPr>
            <a:lvl6pPr>
              <a:spcBef>
                <a:spcPts val="0"/>
              </a:spcBef>
              <a:buSzPct val="100000"/>
              <a:defRPr sz="1600"/>
            </a:lvl6pPr>
            <a:lvl7pPr>
              <a:spcBef>
                <a:spcPts val="0"/>
              </a:spcBef>
              <a:buSzPct val="100000"/>
              <a:defRPr sz="1600"/>
            </a:lvl7pPr>
            <a:lvl8pPr>
              <a:spcBef>
                <a:spcPts val="0"/>
              </a:spcBef>
              <a:buSzPct val="100000"/>
              <a:defRPr sz="1600"/>
            </a:lvl8pPr>
            <a:lvl9pPr>
              <a:spcBef>
                <a:spcPts val="0"/>
              </a:spcBef>
              <a:buSzPct val="100000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" type="body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buSzPct val="100000"/>
              <a:defRPr sz="1400"/>
            </a:lvl4pPr>
            <a:lvl5pPr>
              <a:spcBef>
                <a:spcPts val="0"/>
              </a:spcBef>
              <a:buSzPct val="100000"/>
              <a:defRPr sz="1400"/>
            </a:lvl5pPr>
            <a:lvl6pPr>
              <a:spcBef>
                <a:spcPts val="0"/>
              </a:spcBef>
              <a:buSzPct val="100000"/>
              <a:defRPr sz="1400"/>
            </a:lvl6pPr>
            <a:lvl7pPr>
              <a:spcBef>
                <a:spcPts val="0"/>
              </a:spcBef>
              <a:buSzPct val="100000"/>
              <a:defRPr sz="1400"/>
            </a:lvl7pPr>
            <a:lvl8pPr>
              <a:spcBef>
                <a:spcPts val="0"/>
              </a:spcBef>
              <a:buSzPct val="100000"/>
              <a:defRPr sz="1400"/>
            </a:lvl8pPr>
            <a:lvl9pPr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16" name="Shape 16"/>
          <p:cNvSpPr txBox="1"/>
          <p:nvPr>
            <p:ph idx="2" type="body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1800"/>
            </a:lvl2pPr>
            <a:lvl3pPr>
              <a:spcBef>
                <a:spcPts val="0"/>
              </a:spcBef>
              <a:buSzPct val="100000"/>
              <a:defRPr sz="1800"/>
            </a:lvl3pPr>
            <a:lvl4pPr>
              <a:spcBef>
                <a:spcPts val="0"/>
              </a:spcBef>
              <a:buSzPct val="100000"/>
              <a:defRPr sz="1400"/>
            </a:lvl4pPr>
            <a:lvl5pPr>
              <a:spcBef>
                <a:spcPts val="0"/>
              </a:spcBef>
              <a:buSzPct val="100000"/>
              <a:defRPr sz="1400"/>
            </a:lvl5pPr>
            <a:lvl6pPr>
              <a:spcBef>
                <a:spcPts val="0"/>
              </a:spcBef>
              <a:buSzPct val="100000"/>
              <a:defRPr sz="1400"/>
            </a:lvl6pPr>
            <a:lvl7pPr>
              <a:spcBef>
                <a:spcPts val="0"/>
              </a:spcBef>
              <a:buSzPct val="100000"/>
              <a:defRPr sz="1400"/>
            </a:lvl7pPr>
            <a:lvl8pPr>
              <a:spcBef>
                <a:spcPts val="0"/>
              </a:spcBef>
              <a:buSzPct val="100000"/>
              <a:defRPr sz="1400"/>
            </a:lvl8pPr>
            <a:lvl9pPr>
              <a:spcBef>
                <a:spcPts val="0"/>
              </a:spcBef>
              <a:buSzPct val="100000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0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SzPct val="100000"/>
              <a:defRPr sz="3000"/>
            </a:lvl1pPr>
            <a:lvl2pPr>
              <a:spcBef>
                <a:spcPts val="480"/>
              </a:spcBef>
              <a:buSzPct val="100000"/>
              <a:defRPr sz="2400"/>
            </a:lvl2pPr>
            <a:lvl3pPr>
              <a:spcBef>
                <a:spcPts val="480"/>
              </a:spcBef>
              <a:buSzPct val="100000"/>
              <a:defRPr sz="2400"/>
            </a:lvl3pPr>
            <a:lvl4pPr>
              <a:spcBef>
                <a:spcPts val="360"/>
              </a:spcBef>
              <a:buSzPct val="100000"/>
              <a:defRPr sz="1800"/>
            </a:lvl4pPr>
            <a:lvl5pPr>
              <a:spcBef>
                <a:spcPts val="360"/>
              </a:spcBef>
              <a:buSzPct val="100000"/>
              <a:defRPr sz="1800"/>
            </a:lvl5pPr>
            <a:lvl6pPr>
              <a:spcBef>
                <a:spcPts val="360"/>
              </a:spcBef>
              <a:buSzPct val="100000"/>
              <a:defRPr sz="1800"/>
            </a:lvl6pPr>
            <a:lvl7pPr>
              <a:spcBef>
                <a:spcPts val="360"/>
              </a:spcBef>
              <a:buSzPct val="100000"/>
              <a:defRPr sz="1800"/>
            </a:lvl7pPr>
            <a:lvl8pPr>
              <a:spcBef>
                <a:spcPts val="360"/>
              </a:spcBef>
              <a:buSzPct val="100000"/>
              <a:defRPr sz="1800"/>
            </a:lvl8pPr>
            <a:lvl9pPr>
              <a:spcBef>
                <a:spcPts val="360"/>
              </a:spcBef>
              <a:buSzPct val="100000"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Relationship Id="rId5" Type="http://schemas.openxmlformats.org/officeDocument/2006/relationships/image" Target="../media/image00.png"/><Relationship Id="rId6" Type="http://schemas.openxmlformats.org/officeDocument/2006/relationships/image" Target="../media/image13.png"/><Relationship Id="rId7" Type="http://schemas.openxmlformats.org/officeDocument/2006/relationships/image" Target="../media/image0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Relationship Id="rId5" Type="http://schemas.openxmlformats.org/officeDocument/2006/relationships/image" Target="../media/image00.png"/><Relationship Id="rId6" Type="http://schemas.openxmlformats.org/officeDocument/2006/relationships/image" Target="../media/image13.png"/><Relationship Id="rId7" Type="http://schemas.openxmlformats.org/officeDocument/2006/relationships/image" Target="../media/image0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Relationship Id="rId5" Type="http://schemas.openxmlformats.org/officeDocument/2006/relationships/image" Target="../media/image00.png"/><Relationship Id="rId6" Type="http://schemas.openxmlformats.org/officeDocument/2006/relationships/image" Target="../media/image13.png"/><Relationship Id="rId7" Type="http://schemas.openxmlformats.org/officeDocument/2006/relationships/image" Target="../media/image0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Relationship Id="rId5" Type="http://schemas.openxmlformats.org/officeDocument/2006/relationships/image" Target="../media/image00.png"/><Relationship Id="rId6" Type="http://schemas.openxmlformats.org/officeDocument/2006/relationships/image" Target="../media/image13.png"/><Relationship Id="rId7" Type="http://schemas.openxmlformats.org/officeDocument/2006/relationships/image" Target="../media/image0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Relationship Id="rId5" Type="http://schemas.openxmlformats.org/officeDocument/2006/relationships/image" Target="../media/image00.png"/><Relationship Id="rId6" Type="http://schemas.openxmlformats.org/officeDocument/2006/relationships/image" Target="../media/image13.png"/><Relationship Id="rId7" Type="http://schemas.openxmlformats.org/officeDocument/2006/relationships/image" Target="../media/image0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2.png"/><Relationship Id="rId4" Type="http://schemas.openxmlformats.org/officeDocument/2006/relationships/image" Target="../media/image04.png"/><Relationship Id="rId5" Type="http://schemas.openxmlformats.org/officeDocument/2006/relationships/image" Target="../media/image03.png"/><Relationship Id="rId6" Type="http://schemas.openxmlformats.org/officeDocument/2006/relationships/image" Target="../media/image00.png"/><Relationship Id="rId7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0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07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09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5.jpg"/><Relationship Id="rId4" Type="http://schemas.openxmlformats.org/officeDocument/2006/relationships/image" Target="../media/image0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Poster and Talk Requirements</a:t>
            </a:r>
          </a:p>
        </p:txBody>
      </p:sp>
      <p:sp>
        <p:nvSpPr>
          <p:cNvPr id="24" name="Shape 24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" name="Shape 25"/>
          <p:cNvSpPr txBox="1"/>
          <p:nvPr/>
        </p:nvSpPr>
        <p:spPr>
          <a:xfrm>
            <a:off x="2743200" y="468630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LANL only; </a:t>
            </a:r>
            <a:r>
              <a:rPr lang="en">
                <a:solidFill>
                  <a:schemeClr val="dk1"/>
                </a:solidFill>
              </a:rPr>
              <a:t>Unclassified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Results and Conclusion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Again, be specific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always use units!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Again, be selective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don’t discuss things that don’t matter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but (again) be prepared to answer questions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Graphics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can display a lot of information in a small area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can illustrate what you’re saying in your text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Protip: Colors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Be aware that what you see on the screen is not what will be printed out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colors that appear to be well contrasted might merge into one blob!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High contrasting complementary colors</a:t>
            </a:r>
          </a:p>
        </p:txBody>
      </p:sp>
      <p:sp>
        <p:nvSpPr>
          <p:cNvPr id="89" name="Shape 89"/>
          <p:cNvSpPr txBox="1"/>
          <p:nvPr>
            <p:ph idx="2" type="body"/>
          </p:nvPr>
        </p:nvSpPr>
        <p:spPr>
          <a:xfrm>
            <a:off x="457200" y="3408550"/>
            <a:ext cx="8229600" cy="151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1800"/>
              <a:t>http://en.wikipedia.org/wiki/Color_wheel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http://paletton.com/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Logos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Part of a brand, or image the entity is trying to convey to the public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As such, usually has rules associated with usage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permissions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size and prominence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ratio restrictions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background colors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Research usage guidelines for each institution before using their logo!</a:t>
            </a:r>
          </a:p>
          <a:p>
            <a:pPr indent="-228600" lvl="1" marL="914400">
              <a:spcBef>
                <a:spcPts val="0"/>
              </a:spcBef>
            </a:pPr>
            <a:r>
              <a:rPr lang="en"/>
              <a:t>LANL, NMC, your schools, etc.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Required Logos</a:t>
            </a:r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8394" y="1243375"/>
            <a:ext cx="1258455" cy="126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3555" y="3660125"/>
            <a:ext cx="2373244" cy="126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5192" y="1200150"/>
            <a:ext cx="3611599" cy="1308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" y="1200150"/>
            <a:ext cx="2588766" cy="126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 rotWithShape="1">
          <a:blip r:embed="rId7">
            <a:alphaModFix/>
          </a:blip>
          <a:srcRect b="0" l="0" r="11039" t="0"/>
          <a:stretch/>
        </p:blipFill>
        <p:spPr>
          <a:xfrm>
            <a:off x="457200" y="3660125"/>
            <a:ext cx="4483751" cy="126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1942950" y="0"/>
            <a:ext cx="5258099" cy="5143499"/>
          </a:xfrm>
          <a:prstGeom prst="noSmoking">
            <a:avLst>
              <a:gd fmla="val 4559" name="adj"/>
            </a:avLst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8394" y="1700015"/>
            <a:ext cx="1258455" cy="948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3555" y="3510274"/>
            <a:ext cx="2373244" cy="948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5192" y="1667637"/>
            <a:ext cx="3611599" cy="980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" y="1667637"/>
            <a:ext cx="2588766" cy="948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 rotWithShape="1">
          <a:blip r:embed="rId7">
            <a:alphaModFix/>
          </a:blip>
          <a:srcRect b="0" l="0" r="11039" t="0"/>
          <a:stretch/>
        </p:blipFill>
        <p:spPr>
          <a:xfrm>
            <a:off x="457200" y="3510274"/>
            <a:ext cx="4483751" cy="94808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Logos - Squished; don’t do it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1942950" y="0"/>
            <a:ext cx="5258099" cy="5143499"/>
          </a:xfrm>
          <a:prstGeom prst="noSmoking">
            <a:avLst>
              <a:gd fmla="val 4559" name="adj"/>
            </a:avLst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Logos - Squished; don’t do it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5401" y="1243375"/>
            <a:ext cx="1128167" cy="126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3254" y="3660125"/>
            <a:ext cx="2127545" cy="126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3097" y="1200150"/>
            <a:ext cx="3237693" cy="1308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3200" y="1200150"/>
            <a:ext cx="2320757" cy="126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 rotWithShape="1">
          <a:blip r:embed="rId7">
            <a:alphaModFix/>
          </a:blip>
          <a:srcRect b="0" l="0" r="11039" t="0"/>
          <a:stretch/>
        </p:blipFill>
        <p:spPr>
          <a:xfrm>
            <a:off x="883200" y="3660125"/>
            <a:ext cx="4019551" cy="126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Logos - Uniformity</a:t>
            </a:r>
          </a:p>
        </p:txBody>
      </p:sp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851" y="4175650"/>
            <a:ext cx="745879" cy="75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9198" y="4175650"/>
            <a:ext cx="1406649" cy="75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Shape 1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9252" y="4175650"/>
            <a:ext cx="2069913" cy="75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4825" y="4175650"/>
            <a:ext cx="1534379" cy="75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 rotWithShape="1">
          <a:blip r:embed="rId7">
            <a:alphaModFix/>
          </a:blip>
          <a:srcRect b="0" l="0" r="11039" t="0"/>
          <a:stretch/>
        </p:blipFill>
        <p:spPr>
          <a:xfrm>
            <a:off x="4051725" y="4175650"/>
            <a:ext cx="2657535" cy="75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/>
        </p:nvSpPr>
        <p:spPr>
          <a:xfrm>
            <a:off x="1942950" y="0"/>
            <a:ext cx="5258099" cy="5143499"/>
          </a:xfrm>
          <a:prstGeom prst="noSmoking">
            <a:avLst>
              <a:gd fmla="val 4559" name="adj"/>
            </a:avLst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Logos - non-Uniformity; don’t do it</a:t>
            </a:r>
          </a:p>
          <a:p>
            <a:pPr lvl="0" rtl="0">
              <a:spcBef>
                <a:spcPts val="0"/>
              </a:spcBef>
              <a:buNone/>
            </a:pPr>
            <a:r>
              <a:rPr b="0" lang="en" sz="2400"/>
              <a:t>AKA “Logo Soup”</a:t>
            </a:r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6344" y="1791862"/>
            <a:ext cx="1258455" cy="126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8902" y="2117062"/>
            <a:ext cx="1500249" cy="800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8894" y="1748637"/>
            <a:ext cx="928749" cy="33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07900" y="2117075"/>
            <a:ext cx="1258448" cy="615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 rotWithShape="1">
          <a:blip r:embed="rId7">
            <a:alphaModFix/>
          </a:blip>
          <a:srcRect b="0" l="0" r="11039" t="0"/>
          <a:stretch/>
        </p:blipFill>
        <p:spPr>
          <a:xfrm>
            <a:off x="2330125" y="3111637"/>
            <a:ext cx="4483751" cy="126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/>
        </p:nvSpPr>
        <p:spPr>
          <a:xfrm>
            <a:off x="1942950" y="0"/>
            <a:ext cx="5258099" cy="5143499"/>
          </a:xfrm>
          <a:prstGeom prst="noSmoking">
            <a:avLst>
              <a:gd fmla="val 4559" name="adj"/>
            </a:avLst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4" name="Shape 154"/>
          <p:cNvPicPr preferRelativeResize="0"/>
          <p:nvPr/>
        </p:nvPicPr>
        <p:blipFill rotWithShape="1">
          <a:blip r:embed="rId3">
            <a:alphaModFix/>
          </a:blip>
          <a:srcRect b="0" l="0" r="11039" t="0"/>
          <a:stretch/>
        </p:blipFill>
        <p:spPr>
          <a:xfrm>
            <a:off x="2850312" y="3714937"/>
            <a:ext cx="4483751" cy="12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Shape 1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Logos - non-Uniformity; don’t do it</a:t>
            </a:r>
          </a:p>
          <a:p>
            <a:pPr lvl="0" rtl="0">
              <a:spcBef>
                <a:spcPts val="0"/>
              </a:spcBef>
              <a:buNone/>
            </a:pPr>
            <a:r>
              <a:rPr b="0" lang="en" sz="2400"/>
              <a:t>AKA “Logo Soup”</a:t>
            </a:r>
          </a:p>
        </p:txBody>
      </p:sp>
      <p:pic>
        <p:nvPicPr>
          <p:cNvPr id="156" name="Shape 1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5625" y="3714950"/>
            <a:ext cx="963075" cy="119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Shape 1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8175" y="3686375"/>
            <a:ext cx="1607650" cy="90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Shape 1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58114" y="3686375"/>
            <a:ext cx="1230924" cy="33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38375" y="3714950"/>
            <a:ext cx="1503951" cy="82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Poster Steps</a:t>
            </a:r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Create poster draft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Verify that it meets specifications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Send draft to Instructor for review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If things need fixing</a:t>
            </a:r>
          </a:p>
          <a:p>
            <a:pPr indent="-3175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400"/>
              <a:t>fix things, then go to </a:t>
            </a:r>
            <a:r>
              <a:rPr lang="en" sz="1400" u="sng"/>
              <a:t>step 2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Send draft to Mentors for review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If things need fixing</a:t>
            </a:r>
          </a:p>
          <a:p>
            <a:pPr indent="-3175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400"/>
              <a:t>fix things, then go to </a:t>
            </a:r>
            <a:r>
              <a:rPr lang="en" sz="1400" u="sng"/>
              <a:t>step 2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Send final draft (PDF) for LA-UR to Josephine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Update poster w/ LA-UR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Send final draft (PDF &amp; PPTX) w/ LA-UR to Josephine and Instructor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Summary</a:t>
            </a:r>
          </a:p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Poster Requirements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Talk Requirements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Supercomputing 2014 Poster Submission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Resources</a:t>
            </a:r>
          </a:p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Our wiki has logos and other documentation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Mini showcase student instructions website: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800"/>
              <a:t>http://int.lanl.gov/science/people-partnerships/national-security-education-center/information-science-technology-institute/mini-showcase/index.shtml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CSCNSI public website has past posters and talks: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http://institute.lanl.gov/isti/summer-school/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Posters on wall in server room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Instructor, TA, Mentors, and Josephine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Talk Requirements</a:t>
            </a: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Technical Talks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Usually good attendance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other students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mentors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HPC (et al.) management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Every person will talk for allotted time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Lots of pictures and visualizations, where possible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Scott Robins will work with you on a lot of this stuff, and then we’ll practice, </a:t>
            </a:r>
            <a:r>
              <a:rPr lang="en">
                <a:solidFill>
                  <a:schemeClr val="dk1"/>
                </a:solidFill>
              </a:rPr>
              <a:t>practice, practice!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/>
          <p:nvPr/>
        </p:nvSpPr>
        <p:spPr>
          <a:xfrm>
            <a:off x="2743200" y="468630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LANL only; Unclassified</a:t>
            </a: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Shape 199"/>
          <p:cNvSpPr txBox="1"/>
          <p:nvPr/>
        </p:nvSpPr>
        <p:spPr>
          <a:xfrm>
            <a:off x="2743200" y="468630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LANL only; Unclassified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/>
          <p:nvPr/>
        </p:nvSpPr>
        <p:spPr>
          <a:xfrm>
            <a:off x="2199050" y="708300"/>
            <a:ext cx="368099" cy="905400"/>
          </a:xfrm>
          <a:prstGeom prst="downArrow">
            <a:avLst>
              <a:gd fmla="val 22224" name="adj1"/>
              <a:gd fmla="val 48628" name="adj2"/>
            </a:avLst>
          </a:prstGeom>
          <a:solidFill>
            <a:srgbClr val="CC0000"/>
          </a:solidFill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 txBox="1"/>
          <p:nvPr/>
        </p:nvSpPr>
        <p:spPr>
          <a:xfrm>
            <a:off x="2743200" y="468630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LANL only; Unclassified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Shape 216"/>
          <p:cNvSpPr/>
          <p:nvPr/>
        </p:nvSpPr>
        <p:spPr>
          <a:xfrm>
            <a:off x="5410150" y="524825"/>
            <a:ext cx="368099" cy="905400"/>
          </a:xfrm>
          <a:prstGeom prst="downArrow">
            <a:avLst>
              <a:gd fmla="val 22224" name="adj1"/>
              <a:gd fmla="val 48628" name="adj2"/>
            </a:avLst>
          </a:prstGeom>
          <a:solidFill>
            <a:srgbClr val="CC0000"/>
          </a:solidFill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 txBox="1"/>
          <p:nvPr/>
        </p:nvSpPr>
        <p:spPr>
          <a:xfrm>
            <a:off x="2743200" y="4686300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LANL only; Unclassified</a:t>
            </a:r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Talk Requirements</a:t>
            </a:r>
          </a:p>
        </p:txBody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 u="sng"/>
              <a:t>Not</a:t>
            </a:r>
            <a:r>
              <a:rPr lang="en"/>
              <a:t> widescreen!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Include title page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with your names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mentor names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logos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LANL template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Timed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10-15m per group;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divided evenly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Time for questions</a:t>
            </a:r>
          </a:p>
        </p:txBody>
      </p:sp>
      <p:sp>
        <p:nvSpPr>
          <p:cNvPr id="224" name="Shape 224"/>
          <p:cNvSpPr txBox="1"/>
          <p:nvPr>
            <p:ph idx="2" type="body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en">
                <a:solidFill>
                  <a:schemeClr val="dk1"/>
                </a:solidFill>
              </a:rPr>
              <a:t>Everybody must speak!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Technical Talks</a:t>
            </a:r>
          </a:p>
        </p:txBody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Tell them what you’re going to tell them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Tell them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Tell them what you told them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Answer questions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/>
        </p:nvSpPr>
        <p:spPr>
          <a:xfrm>
            <a:off x="1670000" y="1222250"/>
            <a:ext cx="5682000" cy="1719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November 17-20, 2014</a:t>
            </a:r>
          </a:p>
        </p:txBody>
      </p:sp>
      <p:pic>
        <p:nvPicPr>
          <p:cNvPr id="237" name="Shape 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6850" y="1334037"/>
            <a:ext cx="5448300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Poster Requirements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Supercomputing</a:t>
            </a:r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rtl="0" algn="ctr">
              <a:spcBef>
                <a:spcPts val="0"/>
              </a:spcBef>
              <a:buNone/>
            </a:pPr>
            <a:r>
              <a:rPr b="1" lang="en" sz="3000"/>
              <a:t>MUST HAVE LA-UR ON YOUR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n" sz="3000"/>
              <a:t>POSTER BEFORE SUBMITTING!</a:t>
            </a:r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5371" y="205975"/>
            <a:ext cx="2041428" cy="8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Supercomputing</a:t>
            </a:r>
          </a:p>
        </p:txBody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MUST HAVE LA-UR BEFORE SUBMITTING!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Submit as </a:t>
            </a:r>
            <a:r>
              <a:rPr lang="en" u="sng"/>
              <a:t>‘regular’</a:t>
            </a:r>
            <a:r>
              <a:rPr lang="en"/>
              <a:t> poster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400"/>
              <a:t>‘</a:t>
            </a:r>
            <a:r>
              <a:rPr lang="en" sz="1400" strike="sngStrike"/>
              <a:t>education</a:t>
            </a:r>
            <a:r>
              <a:rPr lang="en" sz="1400"/>
              <a:t>’ posters are on how to teach HPC, not those learning it!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Find your category and select your keywords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400"/>
              <a:t>PROTIP: write your abstract and poster to these, not the other way around!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Two abstracts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short (≤ 150 words)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extended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Poster size (≤ 8’ wide by 4’ tall)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pic>
        <p:nvPicPr>
          <p:cNvPr id="251" name="Shape 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5371" y="205975"/>
            <a:ext cx="2041428" cy="8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Supercomputing</a:t>
            </a:r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Submit a draft by July 31, 2014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800"/>
              <a:t>http://sc14.supercomputing.org/program/posters</a:t>
            </a:r>
          </a:p>
          <a:p>
            <a:pPr indent="-228600" lvl="1" marL="914400" rtl="0">
              <a:spcBef>
                <a:spcPts val="0"/>
              </a:spcBef>
              <a:buSzPct val="100000"/>
            </a:pPr>
            <a:r>
              <a:rPr lang="en" sz="1800"/>
              <a:t>http://sc14.supercomputing.org/program/posters/poster-fqa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 the sample submit form for further instructions and specifications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https://submissions.supercomputing.org/?page=SampleForms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If you make changes to the poster between submitting and attending SC14, you must update your LA-UR!</a:t>
            </a:r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5371" y="205975"/>
            <a:ext cx="2041428" cy="8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Summary</a:t>
            </a:r>
          </a:p>
        </p:txBody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Poster Requirements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Talk Requirements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Supercomputing 2014 Poster Submission</a:t>
            </a:r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sp>
        <p:nvSpPr>
          <p:cNvPr id="270" name="Shape 270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Poster Session</a:t>
            </a:r>
          </a:p>
        </p:txBody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Many people from the lab will be there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other students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mentors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lower/middle/upper management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Stand near your poster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at least one person at all times during poster session hours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Gets crowded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so no anchovies for lunch!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Talk about your project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try to make it sound interesting  ;-)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Dress Appropriately</a:t>
            </a:r>
          </a:p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0" name="Shape 50"/>
          <p:cNvPicPr preferRelativeResize="0"/>
          <p:nvPr/>
        </p:nvPicPr>
        <p:blipFill rotWithShape="1">
          <a:blip r:embed="rId3">
            <a:alphaModFix/>
          </a:blip>
          <a:srcRect b="5667" l="0" r="0" t="12068"/>
          <a:stretch/>
        </p:blipFill>
        <p:spPr>
          <a:xfrm>
            <a:off x="1175350" y="1200149"/>
            <a:ext cx="6793290" cy="372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Shape 51"/>
          <p:cNvPicPr preferRelativeResize="0"/>
          <p:nvPr/>
        </p:nvPicPr>
        <p:blipFill rotWithShape="1">
          <a:blip r:embed="rId4">
            <a:alphaModFix/>
          </a:blip>
          <a:srcRect b="0" l="0" r="18227" t="20672"/>
          <a:stretch/>
        </p:blipFill>
        <p:spPr>
          <a:xfrm>
            <a:off x="3169977" y="1022950"/>
            <a:ext cx="2804024" cy="4080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Poster Requirements</a:t>
            </a:r>
          </a:p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45” wide by 35” high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~24pt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min 18pt font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legible from at least 3-feet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Submit in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PowerPoint for printing</a:t>
            </a:r>
          </a:p>
          <a:p>
            <a:pPr indent="-228600" lvl="1" marL="914400">
              <a:spcBef>
                <a:spcPts val="0"/>
              </a:spcBef>
            </a:pPr>
            <a:r>
              <a:rPr lang="en"/>
              <a:t>PDF for LA-UR and archive</a:t>
            </a:r>
          </a:p>
        </p:txBody>
      </p:sp>
      <p:sp>
        <p:nvSpPr>
          <p:cNvPr id="58" name="Shape 58"/>
          <p:cNvSpPr txBox="1"/>
          <p:nvPr>
            <p:ph idx="2" type="body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Title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Sections: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Abstract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Research process or methods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Results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Conclusion(s)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Future work [optional]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Logos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Mentor names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3"/>
          <p:cNvPicPr preferRelativeResize="0"/>
          <p:nvPr/>
        </p:nvPicPr>
        <p:blipFill rotWithShape="1">
          <a:blip r:embed="rId3">
            <a:alphaModFix/>
          </a:blip>
          <a:srcRect b="1057" l="719" r="709" t="1057"/>
          <a:stretch/>
        </p:blipFill>
        <p:spPr>
          <a:xfrm>
            <a:off x="1092212" y="0"/>
            <a:ext cx="695957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1633950" y="1616700"/>
            <a:ext cx="5876099" cy="1910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b="1" lang="en" sz="3000">
                <a:solidFill>
                  <a:srgbClr val="FFD966"/>
                </a:solidFill>
              </a:rPr>
              <a:t>What is drama but life with the dull bits cut out. </a:t>
            </a:r>
          </a:p>
          <a:p>
            <a:pPr algn="r">
              <a:spcBef>
                <a:spcPts val="0"/>
              </a:spcBef>
              <a:buNone/>
            </a:pPr>
            <a:r>
              <a:rPr b="1" lang="en" sz="3000">
                <a:solidFill>
                  <a:srgbClr val="FFD966"/>
                </a:solidFill>
              </a:rPr>
              <a:t>-Alfred Hitchcock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Abstract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Describe the problem or opportunity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Describe your hypothesis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Summarize your testing approach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don’t get too specific, yet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Summarize your results</a:t>
            </a:r>
          </a:p>
          <a:p>
            <a:pPr indent="-228600" lvl="1" marL="914400">
              <a:spcBef>
                <a:spcPts val="0"/>
              </a:spcBef>
            </a:pPr>
            <a:r>
              <a:rPr lang="en"/>
              <a:t>just enough to wet their appetite!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idx="1" type="body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>
                <a:solidFill>
                  <a:schemeClr val="dk1"/>
                </a:solidFill>
              </a:rPr>
              <a:t>What steps did you take to test your hypothesis?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Be specific about your platform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what hardware?   </a:t>
            </a:r>
            <a:r>
              <a:rPr i="1" lang="en"/>
              <a:t>model numbers; quantity; configuration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what software?   </a:t>
            </a:r>
            <a:r>
              <a:rPr i="1" lang="en"/>
              <a:t>versions; custom compiled; configuration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But be selective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don’t discuss something that’s inconsequential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skip the stuff that everybody in our field already knows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but be prepared to answer questions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What problems did you run into?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did they affect your results or conclusions?</a:t>
            </a:r>
          </a:p>
        </p:txBody>
      </p:sp>
      <p:sp>
        <p:nvSpPr>
          <p:cNvPr id="76" name="Shape 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Research Process or Methods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ight-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